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8"/>
  </p:notesMasterIdLst>
  <p:sldIdLst>
    <p:sldId id="256" r:id="rId3"/>
    <p:sldId id="286" r:id="rId4"/>
    <p:sldId id="308" r:id="rId5"/>
    <p:sldId id="309" r:id="rId6"/>
    <p:sldId id="311" r:id="rId7"/>
    <p:sldId id="312" r:id="rId8"/>
    <p:sldId id="313" r:id="rId9"/>
    <p:sldId id="310" r:id="rId10"/>
    <p:sldId id="314" r:id="rId11"/>
    <p:sldId id="315" r:id="rId12"/>
    <p:sldId id="316" r:id="rId13"/>
    <p:sldId id="317" r:id="rId14"/>
    <p:sldId id="297" r:id="rId15"/>
    <p:sldId id="318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/>
    <p:restoredTop sz="95320" autoAdjust="0"/>
  </p:normalViewPr>
  <p:slideViewPr>
    <p:cSldViewPr snapToGrid="0" snapToObjects="1">
      <p:cViewPr varScale="1">
        <p:scale>
          <a:sx n="85" d="100"/>
          <a:sy n="85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43F0F-7E51-49C4-86C2-4CDB1EBD56C1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BB3B9-EB25-4167-B9D3-ECA88B78B0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2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928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第三部分，我实现在遥感图像中对船舶航向和停靠方向的预测。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旋转检测框引入了角度参数，但仅能表示船舶相对于水平轴的偏移角度，并不能表示船头的方向。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基于这一点，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为了表示船头所在方向，对船舶旋转框的四条边按照逆时针顺序进行标注，将船头方向预测转化为一个对船头所在象限的分类问题。如图所示，将旋转检测框的表示方法进一步拓展，将其表示为（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x,y,w,h,q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对应地，在数据集的标注过程中，也需要对船舶目标进行船头坐标位置信息的标注。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在模型的第二阶段对船头象限进行回归，可以实现船舶航向预测的功能。效果如图所示。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37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针对以上提出的模型，为了测试各组件模块的性能效果，我在</a:t>
            </a:r>
            <a:r>
              <a:rPr lang="en-US" altLang="zh-CN" dirty="0" smtClean="0"/>
              <a:t>HRSC2016</a:t>
            </a:r>
            <a:r>
              <a:rPr lang="zh-CN" altLang="en-US" dirty="0" smtClean="0"/>
              <a:t>数据集上展开了消融实验。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RCNN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网络结构的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作为实验的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指标作为模型性能评估的准则，对网络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中重要的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组件模块的效果进行了评估和测试。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右上角是对稠密特征金字塔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DSFPN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效果评估的实验结果。在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R2CNN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模型的基础上，使用不同的特征融合策略。第一行是直接使用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提取得到的最高层特征图作为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和第二阶段网络的输入，第二行则是使用的基础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网络对特征图进行特征融合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……..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右下角是在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HRSC2016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MS-RFPN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网络的性能效果的评估结果，将其与现阶段主流的一些遥感目标检测方法进行了对比。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92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了验证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整体的检测效果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泛用性，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DOTA1.0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数据集上进行了模型的训练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，对模型训练了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数据集的图像普遍像素较大，因此将其训练集的每张图片在长宽上均以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像素的步长进行切割，切割为若干个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尺寸的子图像。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58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第二部分，关于这个月的工作，首先还是刚开始对新环境的适应，还是要感谢老师和学长们的照顾。</a:t>
            </a:r>
            <a:endParaRPr lang="en-US" altLang="zh-CN" dirty="0" smtClean="0"/>
          </a:p>
          <a:p>
            <a:r>
              <a:rPr lang="zh-CN" altLang="en-US" dirty="0" smtClean="0"/>
              <a:t>然后是针对研究方向的入门和学习，之前没有接触过知识表示学习、知识图谱补全这方面的任务，所以也是在入门阶段的学习，读了一些综述和经典模型的论文，对相关代码进行了学习和精读。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项目这边，主要是跟农科院那边的专家老师进行了两次沟通，对项目进行了调研，对前期的一些需求进行了分析和沟通，完成了第一版的原型设计。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24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48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我叫彭淼，今年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岁，来自四川成都，是今年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月份入学的硕士一年级学生，专业是计算机科学与技术。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我本科是在辽宁沈阳就读的东北大学，专业是软件工程。在东北洗了四年大澡堂之后终于可以回到拥有独立卫浴的了。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然后我是这个月初刚来的武汉。一个人初来乍到人生地不熟的，超级感激老师和学长学姐们的帮助和关照，让我能够比较快速地融入新的环境。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因为我可能性格比较地慢热，然后也比较内向一点，所以刚到一个新的环境可能话比较少，可能看上去比较冷漠一些。但其实我是很随和的人，只是因为不好意思主动开口。然后还有的学长学姐还没来得及认识，希望以后大家能多多关照。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8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然后因为学校安排的一些原因，我上半年的毕设是在本科学校那边做的，所以没有进组。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月初到现在一个月的时间，所以我可能能汇报的东西不是很多，主要目的还是想通过这个机会让大家认识我一下。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上半年大四下学期这段时间，除开毕设，我主要是对一些基础知识进行了补充学习。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前后系统地阅读了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统计自然语言处理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统计学习方法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这两本书，再加上一些吴恩达深度学习的课程等，对一些机器学习和深度学习的方法进行了学习和巩固。因为之前本科做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CV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多一点嘛，所以也对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NLP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相关的一些任务和方法进行了学习。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在看的过程中，我也对一些笔记在博客上进行了总结，然后也跟着去写了练了一些代码。学习过程中我最大的感受就是大部分都很晦涩，尤其是传统基于统计的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NLP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的一些方法，看不懂，看了就忘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因为没有进组，所以我在远程从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月到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月是每周写了个周报发给老师，主要总结每周做的事，遇到的一些问题和反思，以及下一周的工作计划。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8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前半年另一个大头是我的毕设。我的毕业设计题目是。。。。它是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CV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领域遥感图像目标检测方向的题目。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关于这个题目，因为我所在大数据班和学院一些规定的原因，大数据班跟小视科技达成了一个合作，就要求我们所有学生必须选择他们给到的毕设题目（全是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CV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），所以我就只能跟着本科学校那边做的毕设。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整个毕设的过程也是很坎坷，但是收获了很多东西。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最开始拿到目标检测这个领域的题目内容，之前大创的时候只做过一些传统的计算机视觉方法（模板匹配之类的），基于深度学习的目标检测方面没有特别多的接触。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大概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月份的时候，然后就开始看综述，结合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上的一些总结去看旋转检测的文章，去学习经典模型的代码。边学边做笔记总结，虽然后面搁置了。这段时间就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较为系统地广泛阅读了领域内相关论文，对旋转目标检测这方面的研究现状有个较深的了解。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寒假这段时间，主要就是结合论文去研究和联系如何复现模型代码，参考了很多模型（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RRPN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SCRDet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SCRDet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MRDet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CHPDet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等）结合自己的一些想法，在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Baseline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的基础上进行改动。当时一心想着的是对现有模型进行改进，加结构改结构，看效果是不是有提升。但其实最终看来，也只是对模型结构的一个借鉴和排列组合，这是一个现阶段存在的思想误区。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月是边写代码边跑实验，因为老师配的显卡挺老的，然后还是一组两个人共用，跑一次模型得需要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多个小时，所以其实进度挺慢的，还有很多的想法到最后都没来得及实现和验证。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最后一个月写论文，熟悉了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LaTeX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排版工具。最后算法类的初稿都写完了，老师要求必须写成系统类的论文，又改改改，最后所幸结果是好的。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64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一般地，遥感图像都是通过俯拍获得，具有极高的像素分辨率。由于遥感图像自身的特殊性，我给出了遥感图像船舶检测任务中的三个主要问题：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物体任意角度分布，且排列杂乱密集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大中小目标分布不均，其中以小目标居多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遥感图像一般像素分辨率极大，背景复杂</a:t>
            </a:r>
            <a:endParaRPr lang="zh-CN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针对这三个问题，我对算法进行了改进。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7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这是我在</a:t>
            </a:r>
            <a:r>
              <a:rPr lang="en-US" altLang="zh-CN" dirty="0" smtClean="0"/>
              <a:t>Baseline R2CNN</a:t>
            </a:r>
            <a:r>
              <a:rPr lang="zh-CN" altLang="en-US" dirty="0" smtClean="0"/>
              <a:t>的基础上提出的算法模型</a:t>
            </a:r>
            <a:r>
              <a:rPr lang="en-US" altLang="zh-CN" dirty="0" smtClean="0"/>
              <a:t>D2MDet</a:t>
            </a:r>
            <a:r>
              <a:rPr lang="zh-CN" altLang="en-US" dirty="0" smtClean="0"/>
              <a:t>，主要针对刚才说到的三个问题进行了优化改进。</a:t>
            </a:r>
            <a:endParaRPr lang="en-US" altLang="zh-CN" dirty="0" smtClean="0"/>
          </a:p>
          <a:p>
            <a:r>
              <a:rPr lang="zh-CN" altLang="en-US" dirty="0" smtClean="0"/>
              <a:t>模型是基于候选区域的两阶段检测模型，首先使用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作为模型的</a:t>
            </a:r>
            <a:r>
              <a:rPr lang="en-US" altLang="zh-CN" dirty="0" smtClean="0"/>
              <a:t>Backbone</a:t>
            </a:r>
            <a:r>
              <a:rPr lang="zh-CN" altLang="en-US" dirty="0" smtClean="0"/>
              <a:t>提取图像特征，使用</a:t>
            </a:r>
            <a:r>
              <a:rPr lang="en-US" altLang="zh-CN" dirty="0" smtClean="0"/>
              <a:t>DSFPN</a:t>
            </a:r>
            <a:r>
              <a:rPr lang="zh-CN" altLang="en-US" dirty="0" smtClean="0"/>
              <a:t>进行特征融合，对输出的特征图使用</a:t>
            </a:r>
            <a:r>
              <a:rPr lang="en-US" altLang="zh-CN" dirty="0" err="1" smtClean="0"/>
              <a:t>InFD</a:t>
            </a:r>
            <a:r>
              <a:rPr lang="zh-CN" altLang="en-US" dirty="0" smtClean="0"/>
              <a:t>模块进行实例去噪。对去噪后的特征图，输入</a:t>
            </a:r>
            <a:r>
              <a:rPr lang="en-US" altLang="zh-CN" dirty="0" smtClean="0"/>
              <a:t>RPN</a:t>
            </a:r>
            <a:r>
              <a:rPr lang="zh-CN" altLang="en-US" dirty="0" smtClean="0"/>
              <a:t>生成目标候选区域，提取出感兴趣区域。然后经过多分支网络，最终得到旋转分支和航向分支的输出。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7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为了解决遥感图像中船舶“大小尺度不一”的问题，我在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FPN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的基础上改进提出了稠密特征金字塔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DSFPN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如图所示，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该网络具有自底向上和自顶向下两个结构：自底向上分支对应着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Resnet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网络从原图中提取特征图的过程。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自顶向下分支采用了密集连接，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通过特征融合的方式，将更丰富的高层语义传播到低层卷积，用于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增强特征传播，鼓励特征重用。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相比于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FPN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网络，进一步强调对高层语义特征图的多次重复利用，以充分提取船舶目标的复杂特征。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左下角是使用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DSFPN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对图像中船舶特征提取效果的热力图可视化。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9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第二方面，对于遥感图像中“船舶任意角度分布且排列密集”问题，使用到了基于旋转区域的检测方法。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对于方向任意且密集排列的物体，传统水平检测框会包含大量背景区域，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这导致他们会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在模型的第二阶段之后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后处理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操作中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冗余的检测框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抑制掉，从而造成漏检的现象。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基于这一点，我在网络中引入了角度这一参数，使用（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个参数来表示每一个检测框。如图所示，在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坐标系中，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表示锚框中心点的坐标，与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轴的锐角表示框的倾斜角度，该边即为宽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，另一边为长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为了实现旋转框检测，在数据标注的时候，同时需要标注出船舶的倾斜角度。在模型的第二阶段，增加了一个旋转回归分支，用于对锚框的倾斜角度进行回归，使用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 L1 Loss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作为旋转分支角度的训练策略。此外，由于检测框表示形式的改变，需要针对性地对旋转框之间的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计算方法和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非极大值抑制算法进行改进。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20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的结构如图所示，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它可以被当做一个组件添加至两阶段目标检测网络模型中，并通过端到端、有监督的方式进行学习。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参考语义分割网络的思想，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使用语义分割网络来作为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实例特征去噪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的一种实现方式。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个连续的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空洞卷积和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扩大输入特征图的感受野。然后通过两个并行的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卷积层对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特征图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进行处理，得到两个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输出。其中一个输出通道数为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类别数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粗略的多类别语义分割图，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边界框标注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图像作为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近似的语义分割真值图像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，与之相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计算语义分割对应的损失值，通过监督学习的方式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训练另一个输出特征图的去噪权重；另一个输出特征图的通道数为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，作为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模块的通道权重（去噪特征图），与输入的原始特征图进行逐元素相乘，得到最终的解耦特征图，从而完成实例级别的特征去噪。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HRSC2106</a:t>
            </a:r>
            <a:r>
              <a:rPr lang="zh-CN" altLang="en-US" dirty="0" smtClean="0"/>
              <a:t>数据集上</a:t>
            </a:r>
            <a:r>
              <a:rPr lang="en-US" altLang="zh-CN" dirty="0" err="1" smtClean="0"/>
              <a:t>InFD</a:t>
            </a:r>
            <a:r>
              <a:rPr lang="zh-CN" altLang="en-US" dirty="0" smtClean="0"/>
              <a:t>的去噪效果如图所示。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B3B9-EB25-4167-B9D3-ECA88B78B0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77361" y="295989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0628" y="205202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656" y="314164"/>
            <a:ext cx="1914554" cy="6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NL/NLP_MODELS_NOTEBOO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hyperlink" Target="https://blog.gknl.xyz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emf"/><Relationship Id="rId4" Type="http://schemas.openxmlformats.org/officeDocument/2006/relationships/image" Target="../media/image15.png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442092" y="2885156"/>
            <a:ext cx="5797477" cy="1041761"/>
          </a:xfrm>
        </p:spPr>
        <p:txBody>
          <a:bodyPr/>
          <a:lstStyle/>
          <a:p>
            <a:pPr algn="ctr"/>
            <a:r>
              <a:rPr kumimoji="1" lang="en-US" altLang="zh-CN" sz="4400" dirty="0" smtClean="0"/>
              <a:t>2021 </a:t>
            </a:r>
            <a:r>
              <a:rPr kumimoji="1" lang="zh-CN" altLang="en-US" sz="4400" dirty="0" smtClean="0"/>
              <a:t>年中总结汇报</a:t>
            </a:r>
            <a:endParaRPr kumimoji="1" lang="zh-CN" altLang="en-US" sz="4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438042" y="4425203"/>
            <a:ext cx="1808332" cy="40912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/>
              <a:t>汇报</a:t>
            </a:r>
            <a:r>
              <a:rPr kumimoji="1" lang="zh-CN" altLang="en-US" sz="2000" dirty="0" smtClean="0"/>
              <a:t>人：彭淼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33" y="382762"/>
            <a:ext cx="1896698" cy="6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391"/>
    </mc:Choice>
    <mc:Fallback xmlns="">
      <p:transition advTm="839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617351" y="223946"/>
            <a:ext cx="249299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航向预测多分支网络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MB-Net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39937" y="6389042"/>
            <a:ext cx="285206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遥感图像中船舶航行方向预测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0210" y="1512304"/>
            <a:ext cx="6509870" cy="129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为了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表示船头所在方向，对船舶旋转框的四条边按照逆时针顺序进行标注，将船头方向预测转化为一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个对船头所在象限的分类问题。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883974" y="5987001"/>
          <a:ext cx="1702341" cy="36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Equation" r:id="rId4" imgW="939392" imgH="203112" progId="Equation.DSMT4">
                  <p:embed/>
                </p:oleObj>
              </mc:Choice>
              <mc:Fallback>
                <p:oleObj name="Equation" r:id="rId4" imgW="939392" imgH="203112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974" y="5987001"/>
                        <a:ext cx="1702341" cy="3606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020" y="1381326"/>
            <a:ext cx="3979478" cy="47860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7393" y="3047130"/>
            <a:ext cx="3275504" cy="2884644"/>
          </a:xfrm>
          <a:prstGeom prst="rect">
            <a:avLst/>
          </a:prstGeom>
        </p:spPr>
      </p:pic>
      <p:sp>
        <p:nvSpPr>
          <p:cNvPr id="9" name="文本占位符 1"/>
          <p:cNvSpPr txBox="1">
            <a:spLocks/>
          </p:cNvSpPr>
          <p:nvPr/>
        </p:nvSpPr>
        <p:spPr>
          <a:xfrm>
            <a:off x="299591" y="23126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毕业设计</a:t>
            </a:r>
          </a:p>
        </p:txBody>
      </p:sp>
    </p:spTree>
    <p:extLst>
      <p:ext uri="{BB962C8B-B14F-4D97-AF65-F5344CB8AC3E}">
        <p14:creationId xmlns:p14="http://schemas.microsoft.com/office/powerpoint/2010/main" val="171509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00"/>
    </mc:Choice>
    <mc:Fallback xmlns="">
      <p:transition advTm="282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/>
          <p:cNvSpPr txBox="1">
            <a:spLocks/>
          </p:cNvSpPr>
          <p:nvPr/>
        </p:nvSpPr>
        <p:spPr>
          <a:xfrm>
            <a:off x="147191" y="258232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毕业设计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7275" y="1596277"/>
            <a:ext cx="4787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Baseline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：基于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Faster RCNN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网络结构的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R2CNN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集：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HRSC2016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DOTA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 descr="D:\vsWorkPlace\neuthesis-bachelor\Img\chapter3\HRSC2016.png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275" y="4713045"/>
            <a:ext cx="4682510" cy="17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683" y="1635170"/>
            <a:ext cx="7212124" cy="142784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36231" y="1130124"/>
            <a:ext cx="4196983" cy="46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HRSC2016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上不同特征融合算法性能比较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261" y="3321789"/>
            <a:ext cx="7396549" cy="364461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713254" y="2855636"/>
            <a:ext cx="4196983" cy="46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HRSC2016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MS-RFPN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算法性能比较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3013" y="2855636"/>
            <a:ext cx="6208037" cy="16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81"/>
    </mc:Choice>
    <mc:Fallback xmlns="">
      <p:transition advTm="348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/>
          <p:cNvSpPr txBox="1">
            <a:spLocks/>
          </p:cNvSpPr>
          <p:nvPr/>
        </p:nvSpPr>
        <p:spPr>
          <a:xfrm>
            <a:off x="147191" y="258232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毕业设计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031234" y="2097326"/>
          <a:ext cx="10297165" cy="3795474"/>
        </p:xfrm>
        <a:graphic>
          <a:graphicData uri="http://schemas.openxmlformats.org/drawingml/2006/table">
            <a:tbl>
              <a:tblPr firstRow="1" firstCol="1" bandRow="1"/>
              <a:tblGrid>
                <a:gridCol w="1604298">
                  <a:extLst>
                    <a:ext uri="{9D8B030D-6E8A-4147-A177-3AD203B41FA5}">
                      <a16:colId xmlns:a16="http://schemas.microsoft.com/office/drawing/2014/main" val="3741956423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4042908456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1477768863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2532074237"/>
                    </a:ext>
                  </a:extLst>
                </a:gridCol>
                <a:gridCol w="638425">
                  <a:extLst>
                    <a:ext uri="{9D8B030D-6E8A-4147-A177-3AD203B41FA5}">
                      <a16:colId xmlns:a16="http://schemas.microsoft.com/office/drawing/2014/main" val="2546220171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1395089111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1960479091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2549847245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33846579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1288887442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2106964785"/>
                    </a:ext>
                  </a:extLst>
                </a:gridCol>
                <a:gridCol w="593117">
                  <a:extLst>
                    <a:ext uri="{9D8B030D-6E8A-4147-A177-3AD203B41FA5}">
                      <a16:colId xmlns:a16="http://schemas.microsoft.com/office/drawing/2014/main" val="3118911019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324444342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130862475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956331130"/>
                    </a:ext>
                  </a:extLst>
                </a:gridCol>
                <a:gridCol w="523096">
                  <a:extLst>
                    <a:ext uri="{9D8B030D-6E8A-4147-A177-3AD203B41FA5}">
                      <a16:colId xmlns:a16="http://schemas.microsoft.com/office/drawing/2014/main" val="4149906772"/>
                    </a:ext>
                  </a:extLst>
                </a:gridCol>
                <a:gridCol w="661077">
                  <a:extLst>
                    <a:ext uri="{9D8B030D-6E8A-4147-A177-3AD203B41FA5}">
                      <a16:colId xmlns:a16="http://schemas.microsoft.com/office/drawing/2014/main" val="4030576622"/>
                    </a:ext>
                  </a:extLst>
                </a:gridCol>
              </a:tblGrid>
              <a:tr h="497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算法模型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GTF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SH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SBF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875108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R-DFPN</a:t>
                      </a:r>
                      <a:r>
                        <a:rPr lang="en-US" altLang="zh-CN" sz="1600" kern="0" baseline="300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[44]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25450" algn="ctr"/>
                          <a:tab pos="850900" algn="r"/>
                        </a:tabLs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80.9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57.94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109678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r>
                        <a:rPr lang="en-US" sz="14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CNN</a:t>
                      </a:r>
                      <a:r>
                        <a:rPr lang="en-US" sz="16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[21]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60.67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219126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RRPN</a:t>
                      </a:r>
                      <a:r>
                        <a:rPr lang="en-US" sz="16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[19]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53.6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61.01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208557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ROI Transformer</a:t>
                      </a:r>
                      <a:r>
                        <a:rPr lang="en-US" sz="1600" kern="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[24]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88.6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78.5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75.9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83.6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81.6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62.8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69.56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98577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CAD-Net</a:t>
                      </a:r>
                      <a:r>
                        <a:rPr lang="en-US" altLang="zh-CN" sz="1600" kern="0" baseline="300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[45]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87.8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82.4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49.4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48.4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62.0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67.0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62.2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510569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SCRDet</a:t>
                      </a:r>
                      <a:r>
                        <a:rPr lang="en-US" sz="1600" kern="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[40]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65.0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72.61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533684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Gliding </a:t>
                      </a:r>
                      <a:r>
                        <a:rPr lang="en-US" sz="1400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Vertex</a:t>
                      </a:r>
                      <a:r>
                        <a:rPr lang="en-US" altLang="zh-CN" sz="1600" kern="0" baseline="300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[26]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89.6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85.0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73.0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86.8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79.0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59.6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70.9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70.9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75.02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909314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err="1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MRDet</a:t>
                      </a:r>
                      <a:r>
                        <a:rPr lang="en-US" altLang="zh-CN" sz="1600" kern="0" baseline="300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[46]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82.1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87.9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85.0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67.5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76.24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470469"/>
                  </a:ext>
                </a:extLst>
              </a:tr>
              <a:tr h="36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r>
                        <a:rPr lang="en-US" sz="1400" b="1" kern="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MDet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90.1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84.4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56.8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75.8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79.3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74.5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90.8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88.5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86.8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69.6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69.1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76.2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79.9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76.6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78.99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441" marR="664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063602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081324" y="1512017"/>
            <a:ext cx="419698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DOTA1.0</a:t>
            </a:r>
            <a:r>
              <a:rPr lang="zh-CN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b="1" baseline="30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MDet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算法性能比较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6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七月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381667" y="3560413"/>
            <a:ext cx="4857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知识图谱嵌入、补全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相关理论知识学习、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文献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阅读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相关模型代码学习（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CompGCN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81667" y="2154267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新环境的适应</a:t>
            </a:r>
            <a:endParaRPr lang="en-US" altLang="zh-CN" sz="2000" b="1" dirty="0"/>
          </a:p>
        </p:txBody>
      </p:sp>
      <p:sp>
        <p:nvSpPr>
          <p:cNvPr id="6" name="矩形 5"/>
          <p:cNvSpPr/>
          <p:nvPr/>
        </p:nvSpPr>
        <p:spPr>
          <a:xfrm>
            <a:off x="1381667" y="3007608"/>
            <a:ext cx="309571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研究方向的入门与学习</a:t>
            </a:r>
            <a:endParaRPr lang="en-US" altLang="zh-CN" sz="2000" b="1" dirty="0"/>
          </a:p>
        </p:txBody>
      </p:sp>
      <p:sp>
        <p:nvSpPr>
          <p:cNvPr id="7" name="矩形 6"/>
          <p:cNvSpPr/>
          <p:nvPr/>
        </p:nvSpPr>
        <p:spPr>
          <a:xfrm>
            <a:off x="6944267" y="2156401"/>
            <a:ext cx="25827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草莓智慧园区项目</a:t>
            </a:r>
            <a:endParaRPr lang="en-US" altLang="zh-CN" sz="2000" b="1" dirty="0"/>
          </a:p>
        </p:txBody>
      </p:sp>
      <p:sp>
        <p:nvSpPr>
          <p:cNvPr id="8" name="文本框 8"/>
          <p:cNvSpPr txBox="1"/>
          <p:nvPr/>
        </p:nvSpPr>
        <p:spPr>
          <a:xfrm>
            <a:off x="6944267" y="2710398"/>
            <a:ext cx="3618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项目调研与学习整理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需求分析与整理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原型设计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65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96"/>
    </mc:Choice>
    <mc:Fallback xmlns="">
      <p:transition advTm="879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暑期及之后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29267" y="1743453"/>
            <a:ext cx="25827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调整心态步入正轨</a:t>
            </a:r>
            <a:endParaRPr lang="en-US" altLang="zh-CN" sz="2000" b="1" dirty="0"/>
          </a:p>
        </p:txBody>
      </p:sp>
      <p:sp>
        <p:nvSpPr>
          <p:cNvPr id="8" name="矩形 7"/>
          <p:cNvSpPr/>
          <p:nvPr/>
        </p:nvSpPr>
        <p:spPr>
          <a:xfrm>
            <a:off x="1229267" y="4636870"/>
            <a:ext cx="33754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 smtClean="0"/>
              <a:t>KGE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KGC</a:t>
            </a:r>
            <a:r>
              <a:rPr lang="zh-CN" altLang="en-US" sz="2000" b="1" dirty="0" smtClean="0"/>
              <a:t>方向深入学习</a:t>
            </a:r>
            <a:endParaRPr lang="en-US" altLang="zh-CN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553117" y="5101700"/>
            <a:ext cx="3735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如何去寻找待解决的问题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如何去实现自己的一些想法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9267" y="2753103"/>
            <a:ext cx="25827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进一步牢固基本功</a:t>
            </a:r>
            <a:endParaRPr lang="en-US" altLang="zh-CN" sz="2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553117" y="3217933"/>
            <a:ext cx="454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CS224W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图机器学习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Dive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into Deep Learning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Pytorch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29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16233" y="2752199"/>
            <a:ext cx="9776790" cy="1041761"/>
          </a:xfrm>
        </p:spPr>
        <p:txBody>
          <a:bodyPr/>
          <a:lstStyle/>
          <a:p>
            <a:pPr algn="ctr"/>
            <a:r>
              <a:rPr kumimoji="1" lang="en-US" altLang="zh-CN" sz="4400" dirty="0" smtClean="0"/>
              <a:t>Thank You</a:t>
            </a:r>
            <a:endParaRPr kumimoji="1" lang="zh-CN" altLang="en-US" sz="440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438042" y="4425203"/>
            <a:ext cx="1808332" cy="40912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/>
              <a:t>汇报</a:t>
            </a:r>
            <a:r>
              <a:rPr kumimoji="1" lang="zh-CN" altLang="en-US" sz="2000" dirty="0" smtClean="0"/>
              <a:t>人：彭淼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33" y="382762"/>
            <a:ext cx="1896698" cy="6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自我介绍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3351247" y="2851400"/>
            <a:ext cx="3182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姓名：彭淼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年龄：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籍贯：四川成都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政治面貌：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预备党员</a:t>
            </a:r>
          </a:p>
        </p:txBody>
      </p:sp>
      <p:sp>
        <p:nvSpPr>
          <p:cNvPr id="7" name="矩形 6"/>
          <p:cNvSpPr/>
          <p:nvPr/>
        </p:nvSpPr>
        <p:spPr>
          <a:xfrm>
            <a:off x="3351247" y="2210199"/>
            <a:ext cx="155683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个人信息</a:t>
            </a:r>
            <a:endParaRPr lang="en-US" altLang="zh-CN" sz="2000" b="1" dirty="0"/>
          </a:p>
        </p:txBody>
      </p:sp>
      <p:sp>
        <p:nvSpPr>
          <p:cNvPr id="12" name="矩形 11"/>
          <p:cNvSpPr/>
          <p:nvPr/>
        </p:nvSpPr>
        <p:spPr>
          <a:xfrm>
            <a:off x="7166631" y="2190707"/>
            <a:ext cx="15568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学习经历</a:t>
            </a:r>
            <a:endParaRPr lang="en-US" altLang="zh-CN" sz="2000" b="1" dirty="0"/>
          </a:p>
        </p:txBody>
      </p:sp>
      <p:sp>
        <p:nvSpPr>
          <p:cNvPr id="13" name="文本框 8"/>
          <p:cNvSpPr txBox="1"/>
          <p:nvPr/>
        </p:nvSpPr>
        <p:spPr>
          <a:xfrm>
            <a:off x="7166631" y="3061994"/>
            <a:ext cx="459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本科院校：东北大学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本科专业：软件工程（大数据实验班）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研究生专业：计算机科学与技术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04" y="2683150"/>
            <a:ext cx="1539185" cy="20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113"/>
    </mc:Choice>
    <mc:Fallback xmlns="">
      <p:transition advTm="221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六月前</a:t>
            </a:r>
            <a:endParaRPr kumimoji="1" lang="zh-CN" altLang="en-US" dirty="0"/>
          </a:p>
        </p:txBody>
      </p:sp>
      <p:sp>
        <p:nvSpPr>
          <p:cNvPr id="13" name="文本框 8"/>
          <p:cNvSpPr txBox="1"/>
          <p:nvPr/>
        </p:nvSpPr>
        <p:spPr>
          <a:xfrm>
            <a:off x="795885" y="2395978"/>
            <a:ext cx="6338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统计自然语言处理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统计学习方法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边学边写：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hlinkClick r:id="rId3"/>
              </a:rPr>
              <a:t>https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hlinkClick r:id="rId3"/>
              </a:rPr>
              <a:t>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hlinkClick r:id="rId3"/>
              </a:rPr>
              <a:t>github.com/GKNL/NLP_MODELS_NOTEBOOK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hlinkClick r:id="rId4"/>
              </a:rPr>
              <a:t>://blog.gknl.xyz/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周报（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885" y="1657775"/>
            <a:ext cx="206979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/>
              <a:t>基础知识补全</a:t>
            </a:r>
            <a:endParaRPr lang="en-US" altLang="zh-CN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625" y="1513488"/>
            <a:ext cx="5051537" cy="46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113"/>
    </mc:Choice>
    <mc:Fallback xmlns="">
      <p:transition advTm="2211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六月前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5204" y="1284530"/>
            <a:ext cx="16426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毕业设计</a:t>
            </a:r>
            <a:endParaRPr lang="en-US" altLang="zh-CN" sz="2000" b="1" dirty="0"/>
          </a:p>
        </p:txBody>
      </p:sp>
      <p:sp>
        <p:nvSpPr>
          <p:cNvPr id="10" name="文本框 8"/>
          <p:cNvSpPr txBox="1"/>
          <p:nvPr/>
        </p:nvSpPr>
        <p:spPr>
          <a:xfrm>
            <a:off x="246136" y="1710298"/>
            <a:ext cx="5977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基于旋转区域卷积网络的</a:t>
            </a:r>
            <a:endParaRPr lang="en-US" altLang="zh-CN" sz="20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遥感船舶检测工具的设计与实现</a:t>
            </a:r>
            <a:endParaRPr lang="en-US" altLang="zh-CN" sz="20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1062404" y="2725961"/>
            <a:ext cx="43449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选题：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CV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目标检测方向（遥感图像）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较为系统地广泛阅读领域内相关论文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论文如何去复现模型代码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模型结构的排列组合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实验的设计与开展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LaTeX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完成论文撰写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算法类论文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-&gt;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系统类论文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7021" y="1247775"/>
            <a:ext cx="5781675" cy="55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113"/>
    </mc:Choice>
    <mc:Fallback xmlns="">
      <p:transition advTm="2211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3304194" y="345742"/>
            <a:ext cx="48013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遥感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图像中船舶目标检测任务的三个难点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99591" y="23126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毕业设计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3591425" y="5970865"/>
            <a:ext cx="4976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海洋遥感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图像一般像素分辨率极大，背景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复杂</a:t>
            </a:r>
            <a:endParaRPr lang="zh-CN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4687" y="1480036"/>
            <a:ext cx="38779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船舶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任意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角度分布，且排列杂乱密集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6" y="1987868"/>
            <a:ext cx="4432151" cy="391480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328023" y="1480036"/>
            <a:ext cx="4339650" cy="468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大中小目标分布不均，其中以小目标居多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851" y="1987867"/>
            <a:ext cx="5659324" cy="39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196"/>
    </mc:Choice>
    <mc:Fallback xmlns="">
      <p:transition advTm="5419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3795243" y="111319"/>
            <a:ext cx="4288353" cy="9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复杂场景遥感图像船舶旋转检测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b="1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MDet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99591" y="23126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毕业设计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312" y="1324816"/>
            <a:ext cx="6978264" cy="4075407"/>
          </a:xfrm>
          <a:prstGeom prst="rect">
            <a:avLst/>
          </a:prstGeom>
        </p:spPr>
      </p:pic>
      <p:sp>
        <p:nvSpPr>
          <p:cNvPr id="7" name="文本框 8"/>
          <p:cNvSpPr txBox="1"/>
          <p:nvPr/>
        </p:nvSpPr>
        <p:spPr>
          <a:xfrm>
            <a:off x="74059" y="1700694"/>
            <a:ext cx="4361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旋转检测框的多尺度融合特征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金字塔网络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MS-RFPN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稠密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尺度特征金字塔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DSFPN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旋转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IOU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旋转非极大值抑制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R-NMS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针对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遥感图像复杂背景的特征实例去噪算法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InFD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航向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预测多分支网络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MB-Net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8AE4C7A-E2AE-4390-A492-9180CB787563}"/>
              </a:ext>
            </a:extLst>
          </p:cNvPr>
          <p:cNvCxnSpPr/>
          <p:nvPr/>
        </p:nvCxnSpPr>
        <p:spPr>
          <a:xfrm>
            <a:off x="4531854" y="1417485"/>
            <a:ext cx="0" cy="3982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51488" y="5491527"/>
            <a:ext cx="8575862" cy="12640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30000"/>
              </a:lnSpc>
              <a:spcAft>
                <a:spcPts val="0"/>
              </a:spcAft>
            </a:pPr>
            <a:r>
              <a:rPr lang="en-US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Resnet50                         </a:t>
            </a:r>
            <a:r>
              <a:rPr lang="en-US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Head</a:t>
            </a:r>
            <a:r>
              <a:rPr lang="zh-CN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：水平分支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旋转分支</a:t>
            </a:r>
          </a:p>
          <a:p>
            <a:pPr indent="266700">
              <a:lnSpc>
                <a:spcPct val="130000"/>
              </a:lnSpc>
              <a:spcAft>
                <a:spcPts val="0"/>
              </a:spcAft>
            </a:pPr>
            <a:r>
              <a:rPr lang="en-US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Neck</a:t>
            </a:r>
            <a:r>
              <a:rPr lang="zh-CN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DSFPN</a:t>
            </a:r>
            <a:r>
              <a:rPr lang="zh-CN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ROI 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Extractor</a:t>
            </a:r>
            <a:r>
              <a:rPr lang="zh-CN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ROI Align          </a:t>
            </a:r>
            <a:r>
              <a:rPr lang="en-US" altLang="zh-CN" sz="2000" b="1" kern="100" dirty="0" err="1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Postprocess</a:t>
            </a:r>
            <a:r>
              <a:rPr lang="zh-CN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R-NMS</a:t>
            </a:r>
            <a:endParaRPr lang="zh-CN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indent="266700">
              <a:lnSpc>
                <a:spcPct val="130000"/>
              </a:lnSpc>
              <a:spcAft>
                <a:spcPts val="0"/>
              </a:spcAft>
            </a:pPr>
            <a:r>
              <a:rPr lang="en-US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Loss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Function</a:t>
            </a:r>
            <a:r>
              <a:rPr lang="zh-CN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Multi-task </a:t>
            </a:r>
            <a:r>
              <a:rPr lang="en-US" altLang="zh-CN" sz="2000" kern="1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Loss(Cross Entropy 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loss + Smooth L1 Loss)</a:t>
            </a:r>
            <a:endParaRPr lang="zh-CN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196"/>
    </mc:Choice>
    <mc:Fallback xmlns="">
      <p:transition advTm="5419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949403" y="192146"/>
            <a:ext cx="1980029" cy="853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稠密特征金字塔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DSFPN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118" y="1543167"/>
            <a:ext cx="5852952" cy="25851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2289" y="1638048"/>
            <a:ext cx="571351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相比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于自然场景的目标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，遥感图像中的船舶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具有更加复杂和特殊的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特征，需要更加有效的特征提取方法。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FPN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网络结构进行了调整，设计了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密集特征金字塔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DSFPN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，通过特征融合的方式，将更丰富的高层语义传播到低层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卷积。强调对高层语义特征图的多次重复利用，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鼓励特征重用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58285" y="6389042"/>
            <a:ext cx="373371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针对遥感图像中船舶 “尺度不一”问题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图片 14" descr="D:\vsWorkPlace\neuthesis-bachelor\Img\chapter3\DSFPN_heat_map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289" y="5149409"/>
            <a:ext cx="6380068" cy="139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880" y="4524364"/>
            <a:ext cx="4664090" cy="1615178"/>
          </a:xfrm>
          <a:prstGeom prst="rect">
            <a:avLst/>
          </a:prstGeom>
        </p:spPr>
      </p:pic>
      <p:sp>
        <p:nvSpPr>
          <p:cNvPr id="9" name="文本占位符 1"/>
          <p:cNvSpPr txBox="1">
            <a:spLocks/>
          </p:cNvSpPr>
          <p:nvPr/>
        </p:nvSpPr>
        <p:spPr>
          <a:xfrm>
            <a:off x="299591" y="23126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毕业设计</a:t>
            </a:r>
          </a:p>
        </p:txBody>
      </p:sp>
    </p:spTree>
    <p:extLst>
      <p:ext uri="{BB962C8B-B14F-4D97-AF65-F5344CB8AC3E}">
        <p14:creationId xmlns:p14="http://schemas.microsoft.com/office/powerpoint/2010/main" val="8763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627"/>
    </mc:Choice>
    <mc:Fallback xmlns="">
      <p:transition advTm="5362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179962" y="372707"/>
            <a:ext cx="35189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基于旋转候选区域的检测方法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939" y="1463403"/>
            <a:ext cx="6331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对于遥感图像中方向任意且密集排列的物体，传统水平检测框会包含大量背景区域，并且在后处理阶段被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NMS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抑制掉，从而造成漏检的情况。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99591" y="23126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毕业设计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7021995" y="6389042"/>
            <a:ext cx="517000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针对遥感图像中船舶“任意</a:t>
            </a:r>
            <a:r>
              <a:rPr lang="zh-CN" altLang="en-US" sz="1600" b="1" dirty="0">
                <a:solidFill>
                  <a:schemeClr val="accent3">
                    <a:lumMod val="75000"/>
                  </a:schemeClr>
                </a:solidFill>
              </a:rPr>
              <a:t>角度分布且排列</a:t>
            </a: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密集” 问题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779" y="1594996"/>
            <a:ext cx="4323234" cy="4623111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375387" y="4239211"/>
          <a:ext cx="2876981" cy="96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0" name="Equation" r:id="rId5" imgW="1244600" imgH="419100" progId="Equation.DSMT4">
                  <p:embed/>
                </p:oleObj>
              </mc:Choice>
              <mc:Fallback>
                <p:oleObj name="Equation" r:id="rId5" imgW="1244600" imgH="41910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87" y="4239211"/>
                        <a:ext cx="2876981" cy="965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479167" y="5890662"/>
          <a:ext cx="1320255" cy="32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1" name="Equation" r:id="rId7" imgW="799753" imgH="203112" progId="Equation.DSMT4">
                  <p:embed/>
                </p:oleObj>
              </mc:Choice>
              <mc:Fallback>
                <p:oleObj name="Equation" r:id="rId7" imgW="799753" imgH="203112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167" y="5890662"/>
                        <a:ext cx="1320255" cy="327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50" y="3101713"/>
            <a:ext cx="1868018" cy="11374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50" y="5176491"/>
            <a:ext cx="1868018" cy="11374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0315" y="2996262"/>
            <a:ext cx="3103285" cy="28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196"/>
    </mc:Choice>
    <mc:Fallback xmlns="">
      <p:transition advTm="5419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745591" y="199522"/>
            <a:ext cx="2236510" cy="853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实例特征去噪算法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InFD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63470" y="6389042"/>
            <a:ext cx="3528530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针对海洋遥感图像“复杂背景” 问题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2661" y="1203263"/>
            <a:ext cx="590203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参考语义分割网络的思想，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使用语义分割网络来作为实例特征去噪的一种实现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方式。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使用空洞卷积和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卷积扩大输入特征图感受野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使用真值标签作为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语义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分割图像指导模型对去噪权重实现端到端的有监督训练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 descr="D:\vsWorkPlace\neuthesis-bachelor\Img\chapter4\InFD_heat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0112" y="1615549"/>
            <a:ext cx="5587957" cy="456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55" y="3428999"/>
            <a:ext cx="5972660" cy="3233058"/>
          </a:xfrm>
          <a:prstGeom prst="rect">
            <a:avLst/>
          </a:prstGeom>
        </p:spPr>
      </p:pic>
      <p:sp>
        <p:nvSpPr>
          <p:cNvPr id="8" name="文本占位符 1"/>
          <p:cNvSpPr txBox="1">
            <a:spLocks/>
          </p:cNvSpPr>
          <p:nvPr/>
        </p:nvSpPr>
        <p:spPr>
          <a:xfrm>
            <a:off x="299591" y="23126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毕业设计</a:t>
            </a:r>
          </a:p>
        </p:txBody>
      </p:sp>
    </p:spTree>
    <p:extLst>
      <p:ext uri="{BB962C8B-B14F-4D97-AF65-F5344CB8AC3E}">
        <p14:creationId xmlns:p14="http://schemas.microsoft.com/office/powerpoint/2010/main" val="221719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347"/>
    </mc:Choice>
    <mc:Fallback xmlns="">
      <p:transition advTm="3934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3085</TotalTime>
  <Words>3040</Words>
  <Application>Microsoft Office PowerPoint</Application>
  <PresentationFormat>宽屏</PresentationFormat>
  <Paragraphs>348</Paragraphs>
  <Slides>15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等线</vt:lpstr>
      <vt:lpstr>华文楷体</vt:lpstr>
      <vt:lpstr>宋体</vt:lpstr>
      <vt:lpstr>Microsoft YaHei</vt:lpstr>
      <vt:lpstr>Microsoft YaHei</vt:lpstr>
      <vt:lpstr>Arial</vt:lpstr>
      <vt:lpstr>Century Gothic</vt:lpstr>
      <vt:lpstr>Segoe UI Light</vt:lpstr>
      <vt:lpstr>Times New Roman</vt:lpstr>
      <vt:lpstr>Wingdings</vt:lpstr>
      <vt:lpstr>模板页面</vt:lpstr>
      <vt:lpstr>OfficePLUS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彭淼</dc:creator>
  <cp:keywords/>
  <dc:description/>
  <cp:lastModifiedBy>彭 淼</cp:lastModifiedBy>
  <cp:revision>516</cp:revision>
  <dcterms:created xsi:type="dcterms:W3CDTF">2015-08-18T02:51:41Z</dcterms:created>
  <dcterms:modified xsi:type="dcterms:W3CDTF">2021-07-29T10:08:05Z</dcterms:modified>
  <cp:category/>
</cp:coreProperties>
</file>